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8" d="100"/>
          <a:sy n="68" d="100"/>
        </p:scale>
        <p:origin x="-276"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8A19DE8-F488-49F9-A352-2AACC8892A58}" type="datetimeFigureOut">
              <a:rPr lang="en-IN" smtClean="0"/>
              <a:t>26-09-2025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C4FE2704-7A9E-43C4-9FA9-64B13BD946D3}" type="slidenum">
              <a:rPr lang="en-IN" smtClean="0"/>
              <a:t>‹#›</a:t>
            </a:fld>
            <a:endParaRPr lang="en-IN"/>
          </a:p>
        </p:txBody>
      </p:sp>
    </p:spTree>
    <p:extLst>
      <p:ext uri="{BB962C8B-B14F-4D97-AF65-F5344CB8AC3E}">
        <p14:creationId xmlns:p14="http://schemas.microsoft.com/office/powerpoint/2010/main" val="240041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AI-Driven Voice Controlled Robot</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950BC"/>
                </a:solidFill>
                <a:latin typeface="Inter" pitchFamily="34" charset="0"/>
                <a:ea typeface="Inter" pitchFamily="34" charset="-122"/>
                <a:cs typeface="Inter" pitchFamily="34" charset="-120"/>
              </a:rPr>
              <a:t>Project Report</a:t>
            </a:r>
            <a:r>
              <a:rPr lang="en-US" sz="1750" dirty="0">
                <a:solidFill>
                  <a:srgbClr val="272525"/>
                </a:solidFill>
                <a:latin typeface="Inter" pitchFamily="34" charset="0"/>
                <a:ea typeface="Inter" pitchFamily="34" charset="-122"/>
                <a:cs typeface="Inter" pitchFamily="34" charset="-120"/>
              </a:rPr>
              <a:t> by Manus AI | September 15, </a:t>
            </a:r>
            <a:r>
              <a:rPr lang="en-US" sz="1750" dirty="0" smtClean="0">
                <a:solidFill>
                  <a:srgbClr val="272525"/>
                </a:solidFill>
                <a:latin typeface="Inter" pitchFamily="34" charset="0"/>
                <a:ea typeface="Inter" pitchFamily="34" charset="-122"/>
                <a:cs typeface="Inter" pitchFamily="34" charset="-120"/>
              </a:rPr>
              <a:t>2025</a:t>
            </a:r>
          </a:p>
          <a:p>
            <a:pPr marL="0" indent="0" algn="l">
              <a:lnSpc>
                <a:spcPts val="2850"/>
              </a:lnSpc>
              <a:buNone/>
            </a:pPr>
            <a:endParaRPr lang="en-US" sz="1750" dirty="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smtClean="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a:solidFill>
                <a:srgbClr val="272525"/>
              </a:solidFill>
              <a:latin typeface="Inter" pitchFamily="34" charset="0"/>
              <a:ea typeface="Inter" pitchFamily="34" charset="-122"/>
            </a:endParaRPr>
          </a:p>
          <a:p>
            <a:pPr marL="0" indent="0" algn="l">
              <a:lnSpc>
                <a:spcPts val="2850"/>
              </a:lnSpc>
              <a:buNone/>
            </a:pPr>
            <a:endParaRPr lang="en-US" sz="1750" dirty="0" smtClean="0">
              <a:solidFill>
                <a:srgbClr val="272525"/>
              </a:solidFill>
              <a:latin typeface="Inter" pitchFamily="34" charset="0"/>
              <a:ea typeface="Inter" pitchFamily="34" charset="-122"/>
            </a:endParaRPr>
          </a:p>
          <a:p>
            <a:pPr marL="0" indent="0" algn="l">
              <a:lnSpc>
                <a:spcPts val="2850"/>
              </a:lnSpc>
              <a:buNone/>
            </a:pPr>
            <a:r>
              <a:rPr lang="en-US" sz="2400" b="1" dirty="0" smtClean="0">
                <a:solidFill>
                  <a:srgbClr val="272525"/>
                </a:solidFill>
                <a:latin typeface="Inter" pitchFamily="34" charset="0"/>
                <a:ea typeface="Inter" pitchFamily="34" charset="-122"/>
              </a:rPr>
              <a:t>Name    : </a:t>
            </a:r>
            <a:r>
              <a:rPr lang="en-US" sz="2400" b="1" dirty="0" err="1" smtClean="0">
                <a:solidFill>
                  <a:srgbClr val="272525"/>
                </a:solidFill>
                <a:latin typeface="Inter" pitchFamily="34" charset="0"/>
                <a:ea typeface="Inter" pitchFamily="34" charset="-122"/>
              </a:rPr>
              <a:t>Vempadapu</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Narasimha</a:t>
            </a:r>
            <a:r>
              <a:rPr lang="en-US" sz="2400" b="1" dirty="0" smtClean="0">
                <a:solidFill>
                  <a:srgbClr val="272525"/>
                </a:solidFill>
                <a:latin typeface="Inter" pitchFamily="34" charset="0"/>
                <a:ea typeface="Inter" pitchFamily="34" charset="-122"/>
              </a:rPr>
              <a:t> Naidu</a:t>
            </a:r>
          </a:p>
          <a:p>
            <a:pPr marL="0" indent="0" algn="l">
              <a:lnSpc>
                <a:spcPts val="2850"/>
              </a:lnSpc>
              <a:buNone/>
            </a:pPr>
            <a:r>
              <a:rPr lang="en-US" sz="2400" b="1" dirty="0" err="1" smtClean="0"/>
              <a:t>Regd</a:t>
            </a:r>
            <a:r>
              <a:rPr lang="en-US" sz="2400" b="1" dirty="0" smtClean="0"/>
              <a:t> No  </a:t>
            </a:r>
            <a:r>
              <a:rPr lang="en-US" sz="2400" b="1" smtClean="0"/>
              <a:t>: 323129512058</a:t>
            </a:r>
            <a:endParaRPr lang="en-US" sz="2400" b="1" dirty="0">
              <a:solidFill>
                <a:srgbClr val="272525"/>
              </a:solidFill>
              <a:latin typeface="Inter" pitchFamily="34" charset="0"/>
              <a:ea typeface="Inter"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591628"/>
            <a:ext cx="717446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 &amp; Future Work</a:t>
            </a:r>
            <a:endParaRPr lang="en-US" sz="4450" dirty="0"/>
          </a:p>
        </p:txBody>
      </p:sp>
      <p:sp>
        <p:nvSpPr>
          <p:cNvPr id="3" name="Text 1"/>
          <p:cNvSpPr/>
          <p:nvPr/>
        </p:nvSpPr>
        <p:spPr>
          <a:xfrm>
            <a:off x="793790" y="275403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successfully demonstrated a low-cost, AI-driven voice-controlled robot with computer vision, leveraging open-source tools for accessibility and power. Its modular design and offline speech recognition provide a solid foundation for future advancements.</a:t>
            </a:r>
            <a:endParaRPr lang="en-US" sz="1750" dirty="0"/>
          </a:p>
        </p:txBody>
      </p:sp>
      <p:sp>
        <p:nvSpPr>
          <p:cNvPr id="4" name="Text 2"/>
          <p:cNvSpPr/>
          <p:nvPr/>
        </p:nvSpPr>
        <p:spPr>
          <a:xfrm>
            <a:off x="793790" y="4182904"/>
            <a:ext cx="3742968" cy="42529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Inter Bold" pitchFamily="34" charset="0"/>
                <a:ea typeface="Inter Bold" pitchFamily="34" charset="-122"/>
                <a:cs typeface="Inter Bold" pitchFamily="34" charset="-120"/>
              </a:rPr>
              <a:t>Future Enhancements:</a:t>
            </a:r>
            <a:endParaRPr lang="en-US" sz="2650" dirty="0"/>
          </a:p>
        </p:txBody>
      </p:sp>
      <p:sp>
        <p:nvSpPr>
          <p:cNvPr id="5" name="Text 3"/>
          <p:cNvSpPr/>
          <p:nvPr/>
        </p:nvSpPr>
        <p:spPr>
          <a:xfrm>
            <a:off x="793790" y="494835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Advanced Computer Vision (object tracking, face recognition)</a:t>
            </a:r>
            <a:endParaRPr lang="en-US" sz="1750" dirty="0"/>
          </a:p>
        </p:txBody>
      </p:sp>
      <p:sp>
        <p:nvSpPr>
          <p:cNvPr id="6" name="Text 4"/>
          <p:cNvSpPr/>
          <p:nvPr/>
        </p:nvSpPr>
        <p:spPr>
          <a:xfrm>
            <a:off x="793790" y="539055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Natural Language Understanding for conversational interaction</a:t>
            </a:r>
            <a:endParaRPr lang="en-US" sz="1750" dirty="0"/>
          </a:p>
        </p:txBody>
      </p:sp>
      <p:sp>
        <p:nvSpPr>
          <p:cNvPr id="7" name="Text 5"/>
          <p:cNvSpPr/>
          <p:nvPr/>
        </p:nvSpPr>
        <p:spPr>
          <a:xfrm>
            <a:off x="793790" y="583275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Autonomous Navigation with advanced sensors</a:t>
            </a:r>
            <a:endParaRPr lang="en-US" sz="1750" dirty="0"/>
          </a:p>
        </p:txBody>
      </p:sp>
      <p:sp>
        <p:nvSpPr>
          <p:cNvPr id="8" name="Text 6"/>
          <p:cNvSpPr/>
          <p:nvPr/>
        </p:nvSpPr>
        <p:spPr>
          <a:xfrm>
            <a:off x="793790" y="62749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Robotic arm for object manipulation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649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Abstract</a:t>
            </a:r>
            <a:endParaRPr lang="en-US" sz="2200" dirty="0"/>
          </a:p>
        </p:txBody>
      </p:sp>
      <p:sp>
        <p:nvSpPr>
          <p:cNvPr id="3" name="Text 1"/>
          <p:cNvSpPr/>
          <p:nvPr/>
        </p:nvSpPr>
        <p:spPr>
          <a:xfrm>
            <a:off x="793790" y="2846070"/>
            <a:ext cx="768798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Hands-Free Robotic Control</a:t>
            </a:r>
            <a:endParaRPr lang="en-US" sz="4450" dirty="0"/>
          </a:p>
        </p:txBody>
      </p:sp>
      <p:sp>
        <p:nvSpPr>
          <p:cNvPr id="4" name="Text 2"/>
          <p:cNvSpPr/>
          <p:nvPr/>
        </p:nvSpPr>
        <p:spPr>
          <a:xfrm>
            <a:off x="793790" y="389501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report details a low-cost, AI-driven voice-controlled robot with integrated computer vision. It addresses limitations of traditional control methods by offering a hands-free, intuitive, and efficient alternative. The system uses VOSK for speech recognition, ESP32-CAM for control and video, and Python for high-level functions.</a:t>
            </a:r>
            <a:endParaRPr lang="en-US" sz="1750" dirty="0"/>
          </a:p>
        </p:txBody>
      </p:sp>
      <p:sp>
        <p:nvSpPr>
          <p:cNvPr id="5" name="Text 3"/>
          <p:cNvSpPr/>
          <p:nvPr/>
        </p:nvSpPr>
        <p:spPr>
          <a:xfrm>
            <a:off x="793790" y="523886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Results show high accuracy, low latency, and robust performance, making it viable for assistive technology, healthcare, and industrial automation.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80216"/>
            <a:ext cx="1226343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Introduction: The Need for Intuitive Robotics</a:t>
            </a:r>
            <a:endParaRPr lang="en-US" sz="4450" dirty="0"/>
          </a:p>
        </p:txBody>
      </p:sp>
      <p:sp>
        <p:nvSpPr>
          <p:cNvPr id="3" name="Text 1"/>
          <p:cNvSpPr/>
          <p:nvPr/>
        </p:nvSpPr>
        <p:spPr>
          <a:xfrm>
            <a:off x="793790" y="384262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Robotics has seen exponential growth, but interaction often relies on physical interfaces like remote controls. This creates limitations for individuals with disabilities, in sterile environments, or in industrial settings where hands are occupied.</a:t>
            </a:r>
            <a:endParaRPr lang="en-US" sz="1750" dirty="0"/>
          </a:p>
        </p:txBody>
      </p:sp>
      <p:sp>
        <p:nvSpPr>
          <p:cNvPr id="4" name="Text 2"/>
          <p:cNvSpPr/>
          <p:nvPr/>
        </p:nvSpPr>
        <p:spPr>
          <a:xfrm>
            <a:off x="793790" y="482357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aims to develop an accessible, affordable voice-controlled robotic solution using AI, speech recognition, and computer vision, leveraging open-source software and low-cost hardware.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44316"/>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Problem Statement: Bridging the Interaction Gap</a:t>
            </a:r>
            <a:endParaRPr lang="en-US" sz="4450" dirty="0"/>
          </a:p>
        </p:txBody>
      </p:sp>
      <p:sp>
        <p:nvSpPr>
          <p:cNvPr id="3" name="Text 1"/>
          <p:cNvSpPr/>
          <p:nvPr/>
        </p:nvSpPr>
        <p:spPr>
          <a:xfrm>
            <a:off x="793790" y="4015502"/>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Traditional robotic control methods require direct manual interaction, making them impractical in critical scenarios like assistive technology, sterile environments, and industrial automation. Existing advanced solutions are often expensive, complex, or cloud-dependent, raising latency and privacy concerns.</a:t>
            </a:r>
            <a:endParaRPr lang="en-US" sz="1750" dirty="0"/>
          </a:p>
        </p:txBody>
      </p:sp>
      <p:sp>
        <p:nvSpPr>
          <p:cNvPr id="4" name="Text 2"/>
          <p:cNvSpPr/>
          <p:nvPr/>
        </p:nvSpPr>
        <p:spPr>
          <a:xfrm>
            <a:off x="793790" y="535936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project proposes a low-cost, efficient, and scalable AI-based alternative using offline voice commands and computer vision to enable natural human-robot interaction.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39535"/>
            <a:ext cx="10138291"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Proposed Solution: Key Components</a:t>
            </a:r>
            <a:endParaRPr lang="en-US" sz="4450" dirty="0"/>
          </a:p>
        </p:txBody>
      </p:sp>
      <p:sp>
        <p:nvSpPr>
          <p:cNvPr id="3" name="Shape 1"/>
          <p:cNvSpPr/>
          <p:nvPr/>
        </p:nvSpPr>
        <p:spPr>
          <a:xfrm>
            <a:off x="793790" y="2542103"/>
            <a:ext cx="6407944" cy="2040493"/>
          </a:xfrm>
          <a:prstGeom prst="roundRect">
            <a:avLst>
              <a:gd name="adj" fmla="val 7170"/>
            </a:avLst>
          </a:prstGeom>
          <a:solidFill>
            <a:srgbClr val="FFFFFF"/>
          </a:solidFill>
          <a:ln/>
        </p:spPr>
      </p:sp>
      <p:sp>
        <p:nvSpPr>
          <p:cNvPr id="4" name="Shape 2"/>
          <p:cNvSpPr/>
          <p:nvPr/>
        </p:nvSpPr>
        <p:spPr>
          <a:xfrm>
            <a:off x="793790" y="2511623"/>
            <a:ext cx="6407944" cy="121920"/>
          </a:xfrm>
          <a:prstGeom prst="roundRect">
            <a:avLst>
              <a:gd name="adj" fmla="val 78139"/>
            </a:avLst>
          </a:prstGeom>
          <a:solidFill>
            <a:srgbClr val="4950BC"/>
          </a:solidFill>
          <a:ln/>
        </p:spPr>
      </p:sp>
      <p:sp>
        <p:nvSpPr>
          <p:cNvPr id="5" name="Shape 3"/>
          <p:cNvSpPr/>
          <p:nvPr/>
        </p:nvSpPr>
        <p:spPr>
          <a:xfrm>
            <a:off x="3657540" y="2201942"/>
            <a:ext cx="680442" cy="680442"/>
          </a:xfrm>
          <a:prstGeom prst="roundRect">
            <a:avLst>
              <a:gd name="adj" fmla="val 134383"/>
            </a:avLst>
          </a:prstGeom>
          <a:solidFill>
            <a:srgbClr val="4950BC"/>
          </a:solidFill>
          <a:ln/>
        </p:spPr>
      </p:sp>
      <p:pic>
        <p:nvPicPr>
          <p:cNvPr id="6" name="Image 0" descr="preencoded.png"/>
          <p:cNvPicPr>
            <a:picLocks noChangeAspect="1"/>
          </p:cNvPicPr>
          <p:nvPr/>
        </p:nvPicPr>
        <p:blipFill>
          <a:blip r:embed="rId3"/>
          <a:stretch>
            <a:fillRect/>
          </a:stretch>
        </p:blipFill>
        <p:spPr>
          <a:xfrm>
            <a:off x="3861614" y="2372082"/>
            <a:ext cx="272177" cy="340162"/>
          </a:xfrm>
          <a:prstGeom prst="rect">
            <a:avLst/>
          </a:prstGeom>
        </p:spPr>
      </p:pic>
      <p:sp>
        <p:nvSpPr>
          <p:cNvPr id="7" name="Text 4"/>
          <p:cNvSpPr/>
          <p:nvPr/>
        </p:nvSpPr>
        <p:spPr>
          <a:xfrm>
            <a:off x="1051084" y="3109079"/>
            <a:ext cx="376511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Offline Speech Recognition</a:t>
            </a:r>
            <a:endParaRPr lang="en-US" sz="2200" dirty="0"/>
          </a:p>
        </p:txBody>
      </p:sp>
      <p:sp>
        <p:nvSpPr>
          <p:cNvPr id="8" name="Text 5"/>
          <p:cNvSpPr/>
          <p:nvPr/>
        </p:nvSpPr>
        <p:spPr>
          <a:xfrm>
            <a:off x="1051084" y="3599497"/>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for local processing, ensuring privacy and low latency.</a:t>
            </a:r>
            <a:endParaRPr lang="en-US" sz="1750" dirty="0"/>
          </a:p>
        </p:txBody>
      </p:sp>
      <p:sp>
        <p:nvSpPr>
          <p:cNvPr id="9" name="Shape 6"/>
          <p:cNvSpPr/>
          <p:nvPr/>
        </p:nvSpPr>
        <p:spPr>
          <a:xfrm>
            <a:off x="7428548" y="2542103"/>
            <a:ext cx="6408063" cy="2040493"/>
          </a:xfrm>
          <a:prstGeom prst="roundRect">
            <a:avLst>
              <a:gd name="adj" fmla="val 7170"/>
            </a:avLst>
          </a:prstGeom>
          <a:solidFill>
            <a:srgbClr val="FFFFFF"/>
          </a:solidFill>
          <a:ln/>
        </p:spPr>
      </p:sp>
      <p:sp>
        <p:nvSpPr>
          <p:cNvPr id="10" name="Shape 7"/>
          <p:cNvSpPr/>
          <p:nvPr/>
        </p:nvSpPr>
        <p:spPr>
          <a:xfrm>
            <a:off x="7428548" y="2511623"/>
            <a:ext cx="6408063" cy="121920"/>
          </a:xfrm>
          <a:prstGeom prst="roundRect">
            <a:avLst>
              <a:gd name="adj" fmla="val 78139"/>
            </a:avLst>
          </a:prstGeom>
          <a:solidFill>
            <a:srgbClr val="4950BC"/>
          </a:solidFill>
          <a:ln/>
        </p:spPr>
      </p:sp>
      <p:sp>
        <p:nvSpPr>
          <p:cNvPr id="11" name="Shape 8"/>
          <p:cNvSpPr/>
          <p:nvPr/>
        </p:nvSpPr>
        <p:spPr>
          <a:xfrm>
            <a:off x="10292298" y="2201942"/>
            <a:ext cx="680442" cy="680442"/>
          </a:xfrm>
          <a:prstGeom prst="roundRect">
            <a:avLst>
              <a:gd name="adj" fmla="val 134383"/>
            </a:avLst>
          </a:prstGeom>
          <a:solidFill>
            <a:srgbClr val="4950BC"/>
          </a:solidFill>
          <a:ln/>
        </p:spPr>
      </p:sp>
      <p:pic>
        <p:nvPicPr>
          <p:cNvPr id="12" name="Image 1" descr="preencoded.png"/>
          <p:cNvPicPr>
            <a:picLocks noChangeAspect="1"/>
          </p:cNvPicPr>
          <p:nvPr/>
        </p:nvPicPr>
        <p:blipFill>
          <a:blip r:embed="rId4"/>
          <a:stretch>
            <a:fillRect/>
          </a:stretch>
        </p:blipFill>
        <p:spPr>
          <a:xfrm>
            <a:off x="10496371" y="2372082"/>
            <a:ext cx="272177" cy="340162"/>
          </a:xfrm>
          <a:prstGeom prst="rect">
            <a:avLst/>
          </a:prstGeom>
        </p:spPr>
      </p:pic>
      <p:sp>
        <p:nvSpPr>
          <p:cNvPr id="13" name="Text 9"/>
          <p:cNvSpPr/>
          <p:nvPr/>
        </p:nvSpPr>
        <p:spPr>
          <a:xfrm>
            <a:off x="7685842" y="310907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ESP32-based Robot</a:t>
            </a:r>
            <a:endParaRPr lang="en-US" sz="2200" dirty="0"/>
          </a:p>
        </p:txBody>
      </p:sp>
      <p:sp>
        <p:nvSpPr>
          <p:cNvPr id="14" name="Text 10"/>
          <p:cNvSpPr/>
          <p:nvPr/>
        </p:nvSpPr>
        <p:spPr>
          <a:xfrm>
            <a:off x="7685842" y="3599497"/>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Built with ESP32-CAM for compact, affordable hardware with Wi-Fi.</a:t>
            </a:r>
            <a:endParaRPr lang="en-US" sz="1750" dirty="0"/>
          </a:p>
        </p:txBody>
      </p:sp>
      <p:sp>
        <p:nvSpPr>
          <p:cNvPr id="15" name="Shape 11"/>
          <p:cNvSpPr/>
          <p:nvPr/>
        </p:nvSpPr>
        <p:spPr>
          <a:xfrm>
            <a:off x="793790" y="5149572"/>
            <a:ext cx="6407944" cy="2040493"/>
          </a:xfrm>
          <a:prstGeom prst="roundRect">
            <a:avLst>
              <a:gd name="adj" fmla="val 7170"/>
            </a:avLst>
          </a:prstGeom>
          <a:solidFill>
            <a:srgbClr val="FFFFFF"/>
          </a:solidFill>
          <a:ln/>
        </p:spPr>
      </p:sp>
      <p:sp>
        <p:nvSpPr>
          <p:cNvPr id="16" name="Shape 12"/>
          <p:cNvSpPr/>
          <p:nvPr/>
        </p:nvSpPr>
        <p:spPr>
          <a:xfrm>
            <a:off x="793790" y="5119092"/>
            <a:ext cx="6407944" cy="121920"/>
          </a:xfrm>
          <a:prstGeom prst="roundRect">
            <a:avLst>
              <a:gd name="adj" fmla="val 78139"/>
            </a:avLst>
          </a:prstGeom>
          <a:solidFill>
            <a:srgbClr val="4950BC"/>
          </a:solidFill>
          <a:ln/>
        </p:spPr>
      </p:sp>
      <p:sp>
        <p:nvSpPr>
          <p:cNvPr id="17" name="Shape 13"/>
          <p:cNvSpPr/>
          <p:nvPr/>
        </p:nvSpPr>
        <p:spPr>
          <a:xfrm>
            <a:off x="3657540" y="4809411"/>
            <a:ext cx="680442" cy="680442"/>
          </a:xfrm>
          <a:prstGeom prst="roundRect">
            <a:avLst>
              <a:gd name="adj" fmla="val 134383"/>
            </a:avLst>
          </a:prstGeom>
          <a:solidFill>
            <a:srgbClr val="4950BC"/>
          </a:solidFill>
          <a:ln/>
        </p:spPr>
      </p:sp>
      <p:pic>
        <p:nvPicPr>
          <p:cNvPr id="18" name="Image 2" descr="preencoded.png"/>
          <p:cNvPicPr>
            <a:picLocks noChangeAspect="1"/>
          </p:cNvPicPr>
          <p:nvPr/>
        </p:nvPicPr>
        <p:blipFill>
          <a:blip r:embed="rId5"/>
          <a:stretch>
            <a:fillRect/>
          </a:stretch>
        </p:blipFill>
        <p:spPr>
          <a:xfrm>
            <a:off x="3861614" y="4979551"/>
            <a:ext cx="272177" cy="340162"/>
          </a:xfrm>
          <a:prstGeom prst="rect">
            <a:avLst/>
          </a:prstGeom>
        </p:spPr>
      </p:pic>
      <p:sp>
        <p:nvSpPr>
          <p:cNvPr id="19" name="Text 14"/>
          <p:cNvSpPr/>
          <p:nvPr/>
        </p:nvSpPr>
        <p:spPr>
          <a:xfrm>
            <a:off x="1051084" y="57165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Computer Vision</a:t>
            </a:r>
            <a:endParaRPr lang="en-US" sz="2200" dirty="0"/>
          </a:p>
        </p:txBody>
      </p:sp>
      <p:sp>
        <p:nvSpPr>
          <p:cNvPr id="20" name="Text 15"/>
          <p:cNvSpPr/>
          <p:nvPr/>
        </p:nvSpPr>
        <p:spPr>
          <a:xfrm>
            <a:off x="1051084" y="6206966"/>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Integrated for object detection, color recognition, and basic navigation.</a:t>
            </a:r>
            <a:endParaRPr lang="en-US" sz="1750" dirty="0"/>
          </a:p>
        </p:txBody>
      </p:sp>
      <p:sp>
        <p:nvSpPr>
          <p:cNvPr id="21" name="Shape 16"/>
          <p:cNvSpPr/>
          <p:nvPr/>
        </p:nvSpPr>
        <p:spPr>
          <a:xfrm>
            <a:off x="7428548" y="5149572"/>
            <a:ext cx="6408063" cy="2040493"/>
          </a:xfrm>
          <a:prstGeom prst="roundRect">
            <a:avLst>
              <a:gd name="adj" fmla="val 7170"/>
            </a:avLst>
          </a:prstGeom>
          <a:solidFill>
            <a:srgbClr val="FFFFFF"/>
          </a:solidFill>
          <a:ln/>
        </p:spPr>
      </p:sp>
      <p:sp>
        <p:nvSpPr>
          <p:cNvPr id="22" name="Shape 17"/>
          <p:cNvSpPr/>
          <p:nvPr/>
        </p:nvSpPr>
        <p:spPr>
          <a:xfrm>
            <a:off x="7428548" y="5119092"/>
            <a:ext cx="6408063" cy="121920"/>
          </a:xfrm>
          <a:prstGeom prst="roundRect">
            <a:avLst>
              <a:gd name="adj" fmla="val 78139"/>
            </a:avLst>
          </a:prstGeom>
          <a:solidFill>
            <a:srgbClr val="4950BC"/>
          </a:solidFill>
          <a:ln/>
        </p:spPr>
      </p:sp>
      <p:sp>
        <p:nvSpPr>
          <p:cNvPr id="23" name="Shape 18"/>
          <p:cNvSpPr/>
          <p:nvPr/>
        </p:nvSpPr>
        <p:spPr>
          <a:xfrm>
            <a:off x="10292298" y="4809411"/>
            <a:ext cx="680442" cy="680442"/>
          </a:xfrm>
          <a:prstGeom prst="roundRect">
            <a:avLst>
              <a:gd name="adj" fmla="val 134383"/>
            </a:avLst>
          </a:prstGeom>
          <a:solidFill>
            <a:srgbClr val="4950BC"/>
          </a:solidFill>
          <a:ln/>
        </p:spPr>
      </p:sp>
      <p:pic>
        <p:nvPicPr>
          <p:cNvPr id="24" name="Image 3" descr="preencoded.png"/>
          <p:cNvPicPr>
            <a:picLocks noChangeAspect="1"/>
          </p:cNvPicPr>
          <p:nvPr/>
        </p:nvPicPr>
        <p:blipFill>
          <a:blip r:embed="rId6"/>
          <a:stretch>
            <a:fillRect/>
          </a:stretch>
        </p:blipFill>
        <p:spPr>
          <a:xfrm>
            <a:off x="10496371" y="4979551"/>
            <a:ext cx="272177" cy="340162"/>
          </a:xfrm>
          <a:prstGeom prst="rect">
            <a:avLst/>
          </a:prstGeom>
        </p:spPr>
      </p:pic>
      <p:sp>
        <p:nvSpPr>
          <p:cNvPr id="25" name="Text 19"/>
          <p:cNvSpPr/>
          <p:nvPr/>
        </p:nvSpPr>
        <p:spPr>
          <a:xfrm>
            <a:off x="7685842" y="5716548"/>
            <a:ext cx="373427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Python Control Application</a:t>
            </a:r>
            <a:endParaRPr lang="en-US" sz="2200" dirty="0"/>
          </a:p>
        </p:txBody>
      </p:sp>
      <p:sp>
        <p:nvSpPr>
          <p:cNvPr id="26" name="Text 20"/>
          <p:cNvSpPr/>
          <p:nvPr/>
        </p:nvSpPr>
        <p:spPr>
          <a:xfrm>
            <a:off x="7685842" y="6206966"/>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High-level interface for voice, vision, and robot communication.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System Architecture: A Modular Approach</a:t>
            </a:r>
            <a:endParaRPr lang="en-US" sz="4450" dirty="0"/>
          </a:p>
        </p:txBody>
      </p:sp>
      <p:sp>
        <p:nvSpPr>
          <p:cNvPr id="4" name="Text 1"/>
          <p:cNvSpPr/>
          <p:nvPr/>
        </p:nvSpPr>
        <p:spPr>
          <a:xfrm>
            <a:off x="793790" y="359592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system connects the user, control application, and robot. The control application processes voice commands, interprets them, and sends signals to the ESP32-based robot, which also streams video back for computer vision tasks.</a:t>
            </a:r>
            <a:endParaRPr lang="en-US" sz="1750" dirty="0"/>
          </a:p>
        </p:txBody>
      </p:sp>
      <p:sp>
        <p:nvSpPr>
          <p:cNvPr id="5" name="Text 2"/>
          <p:cNvSpPr/>
          <p:nvPr/>
        </p:nvSpPr>
        <p:spPr>
          <a:xfrm>
            <a:off x="793790" y="530268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modular design ensures flexibility, scalability, and ease of maintenance, with dedicated modules for voice recognition, command parsing, computer vision, and robot control.</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60277"/>
            <a:ext cx="7161133"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Hardware Implementation</a:t>
            </a:r>
            <a:endParaRPr lang="en-US" sz="4450" dirty="0"/>
          </a:p>
        </p:txBody>
      </p:sp>
      <p:sp>
        <p:nvSpPr>
          <p:cNvPr id="3" name="Text 1"/>
          <p:cNvSpPr/>
          <p:nvPr/>
        </p:nvSpPr>
        <p:spPr>
          <a:xfrm>
            <a:off x="793790" y="251329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robot's hardware is designed for low cost and easy assembly. Key components include:</a:t>
            </a:r>
            <a:endParaRPr lang="en-US" sz="1750" dirty="0"/>
          </a:p>
        </p:txBody>
      </p:sp>
      <p:sp>
        <p:nvSpPr>
          <p:cNvPr id="4" name="Text 2"/>
          <p:cNvSpPr/>
          <p:nvPr/>
        </p:nvSpPr>
        <p:spPr>
          <a:xfrm>
            <a:off x="793790" y="344316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ESP32-CAM: Robot's brain, Wi-Fi, camera, processing.</a:t>
            </a:r>
            <a:endParaRPr lang="en-US" sz="1750" dirty="0"/>
          </a:p>
        </p:txBody>
      </p:sp>
      <p:sp>
        <p:nvSpPr>
          <p:cNvPr id="5" name="Text 3"/>
          <p:cNvSpPr/>
          <p:nvPr/>
        </p:nvSpPr>
        <p:spPr>
          <a:xfrm>
            <a:off x="793790" y="42482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L298N Motor Driver: Controls two DC motors.</a:t>
            </a:r>
            <a:endParaRPr lang="en-US" sz="1750" dirty="0"/>
          </a:p>
        </p:txBody>
      </p:sp>
      <p:sp>
        <p:nvSpPr>
          <p:cNvPr id="6" name="Text 4"/>
          <p:cNvSpPr/>
          <p:nvPr/>
        </p:nvSpPr>
        <p:spPr>
          <a:xfrm>
            <a:off x="793790" y="469046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DC Motors: Provide robot mobility.</a:t>
            </a:r>
            <a:endParaRPr lang="en-US" sz="1750" dirty="0"/>
          </a:p>
        </p:txBody>
      </p:sp>
      <p:sp>
        <p:nvSpPr>
          <p:cNvPr id="7" name="Text 5"/>
          <p:cNvSpPr/>
          <p:nvPr/>
        </p:nvSpPr>
        <p:spPr>
          <a:xfrm>
            <a:off x="793790" y="51326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 Chassis: Lightweight platform for components.</a:t>
            </a:r>
            <a:endParaRPr lang="en-US" sz="1750" dirty="0"/>
          </a:p>
        </p:txBody>
      </p:sp>
      <p:sp>
        <p:nvSpPr>
          <p:cNvPr id="8" name="Text 6"/>
          <p:cNvSpPr/>
          <p:nvPr/>
        </p:nvSpPr>
        <p:spPr>
          <a:xfrm>
            <a:off x="793790" y="557486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Power Supply: Battery pack for ESP32-CAM and motors.</a:t>
            </a:r>
            <a:endParaRPr lang="en-US" sz="1750" dirty="0"/>
          </a:p>
        </p:txBody>
      </p:sp>
      <p:pic>
        <p:nvPicPr>
          <p:cNvPr id="9" name="Image 0" descr="preencoded.png"/>
          <p:cNvPicPr>
            <a:picLocks noChangeAspect="1"/>
          </p:cNvPicPr>
          <p:nvPr/>
        </p:nvPicPr>
        <p:blipFill>
          <a:blip r:embed="rId3"/>
          <a:stretch>
            <a:fillRect/>
          </a:stretch>
        </p:blipFill>
        <p:spPr>
          <a:xfrm>
            <a:off x="7599521" y="2564368"/>
            <a:ext cx="6244709" cy="41496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85211"/>
            <a:ext cx="1179635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Testing &amp; Evaluation: Performance Metrics</a:t>
            </a:r>
            <a:endParaRPr lang="en-US" sz="4450" dirty="0"/>
          </a:p>
        </p:txBody>
      </p:sp>
      <p:sp>
        <p:nvSpPr>
          <p:cNvPr id="3" name="Text 1"/>
          <p:cNvSpPr/>
          <p:nvPr/>
        </p:nvSpPr>
        <p:spPr>
          <a:xfrm>
            <a:off x="793790" y="2960965"/>
            <a:ext cx="3048000"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95%</a:t>
            </a:r>
            <a:endParaRPr lang="en-US" sz="5850" dirty="0"/>
          </a:p>
        </p:txBody>
      </p:sp>
      <p:sp>
        <p:nvSpPr>
          <p:cNvPr id="4" name="Text 2"/>
          <p:cNvSpPr/>
          <p:nvPr/>
        </p:nvSpPr>
        <p:spPr>
          <a:xfrm>
            <a:off x="793790" y="3992761"/>
            <a:ext cx="3048000"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Speech Recognition Accuracy</a:t>
            </a:r>
            <a:endParaRPr lang="en-US" sz="2200" dirty="0"/>
          </a:p>
        </p:txBody>
      </p:sp>
      <p:sp>
        <p:nvSpPr>
          <p:cNvPr id="5" name="Text 3"/>
          <p:cNvSpPr/>
          <p:nvPr/>
        </p:nvSpPr>
        <p:spPr>
          <a:xfrm>
            <a:off x="793790" y="4837509"/>
            <a:ext cx="3048000"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In quiet environments; 85% in noisy settings.</a:t>
            </a:r>
            <a:endParaRPr lang="en-US" sz="1750" dirty="0"/>
          </a:p>
        </p:txBody>
      </p:sp>
      <p:sp>
        <p:nvSpPr>
          <p:cNvPr id="6" name="Text 4"/>
          <p:cNvSpPr/>
          <p:nvPr/>
        </p:nvSpPr>
        <p:spPr>
          <a:xfrm>
            <a:off x="4125278"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7" name="Text 5"/>
          <p:cNvSpPr/>
          <p:nvPr/>
        </p:nvSpPr>
        <p:spPr>
          <a:xfrm>
            <a:off x="4125278"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Command Parsing Accuracy</a:t>
            </a:r>
            <a:endParaRPr lang="en-US" sz="2200" dirty="0"/>
          </a:p>
        </p:txBody>
      </p:sp>
      <p:sp>
        <p:nvSpPr>
          <p:cNvPr id="8" name="Text 6"/>
          <p:cNvSpPr/>
          <p:nvPr/>
        </p:nvSpPr>
        <p:spPr>
          <a:xfrm>
            <a:off x="4125278" y="4837509"/>
            <a:ext cx="3048119"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Ensuring precise command interpretation.</a:t>
            </a:r>
            <a:endParaRPr lang="en-US" sz="1750" dirty="0"/>
          </a:p>
        </p:txBody>
      </p:sp>
      <p:sp>
        <p:nvSpPr>
          <p:cNvPr id="9" name="Text 7"/>
          <p:cNvSpPr/>
          <p:nvPr/>
        </p:nvSpPr>
        <p:spPr>
          <a:xfrm>
            <a:off x="7456884"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233ms</a:t>
            </a:r>
            <a:endParaRPr lang="en-US" sz="5850" dirty="0"/>
          </a:p>
        </p:txBody>
      </p:sp>
      <p:sp>
        <p:nvSpPr>
          <p:cNvPr id="10" name="Text 8"/>
          <p:cNvSpPr/>
          <p:nvPr/>
        </p:nvSpPr>
        <p:spPr>
          <a:xfrm>
            <a:off x="7456884"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Average Response Time</a:t>
            </a:r>
            <a:endParaRPr lang="en-US" sz="2200" dirty="0"/>
          </a:p>
        </p:txBody>
      </p:sp>
      <p:sp>
        <p:nvSpPr>
          <p:cNvPr id="11" name="Text 9"/>
          <p:cNvSpPr/>
          <p:nvPr/>
        </p:nvSpPr>
        <p:spPr>
          <a:xfrm>
            <a:off x="7456884" y="483750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From command to robot execution, meeting real-time needs.</a:t>
            </a:r>
            <a:endParaRPr lang="en-US" sz="1750" dirty="0"/>
          </a:p>
        </p:txBody>
      </p:sp>
      <p:sp>
        <p:nvSpPr>
          <p:cNvPr id="12" name="Text 10"/>
          <p:cNvSpPr/>
          <p:nvPr/>
        </p:nvSpPr>
        <p:spPr>
          <a:xfrm>
            <a:off x="10788491"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13" name="Text 11"/>
          <p:cNvSpPr/>
          <p:nvPr/>
        </p:nvSpPr>
        <p:spPr>
          <a:xfrm>
            <a:off x="10894933" y="3992761"/>
            <a:ext cx="2835235" cy="354330"/>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MTBF (Hours)</a:t>
            </a:r>
            <a:endParaRPr lang="en-US" sz="2200" dirty="0"/>
          </a:p>
        </p:txBody>
      </p:sp>
      <p:sp>
        <p:nvSpPr>
          <p:cNvPr id="14" name="Text 12"/>
          <p:cNvSpPr/>
          <p:nvPr/>
        </p:nvSpPr>
        <p:spPr>
          <a:xfrm>
            <a:off x="10788491" y="44831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Mean Time Between Failures, indicating high reliability.</a:t>
            </a:r>
            <a:endParaRPr lang="en-US" sz="1750" dirty="0"/>
          </a:p>
        </p:txBody>
      </p:sp>
      <p:sp>
        <p:nvSpPr>
          <p:cNvPr id="15" name="Text 13"/>
          <p:cNvSpPr/>
          <p:nvPr/>
        </p:nvSpPr>
        <p:spPr>
          <a:xfrm>
            <a:off x="793790" y="618136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Comprehensive testing confirmed the system's accuracy, speed, and reliability across unit, integration, and system tests.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305288"/>
            <a:ext cx="10437376"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Ethical Considerations: Our Approach</a:t>
            </a:r>
            <a:endParaRPr lang="en-US" sz="4450" dirty="0"/>
          </a:p>
        </p:txBody>
      </p:sp>
      <p:sp>
        <p:nvSpPr>
          <p:cNvPr id="3" name="Shape 1"/>
          <p:cNvSpPr/>
          <p:nvPr/>
        </p:nvSpPr>
        <p:spPr>
          <a:xfrm>
            <a:off x="793790" y="3467695"/>
            <a:ext cx="4196358" cy="2456617"/>
          </a:xfrm>
          <a:prstGeom prst="roundRect">
            <a:avLst>
              <a:gd name="adj" fmla="val 5956"/>
            </a:avLst>
          </a:prstGeom>
          <a:solidFill>
            <a:srgbClr val="FFFFFF"/>
          </a:solidFill>
          <a:ln w="30480">
            <a:solidFill>
              <a:srgbClr val="C0C1D7"/>
            </a:solidFill>
            <a:prstDash val="solid"/>
          </a:ln>
        </p:spPr>
      </p:sp>
      <p:sp>
        <p:nvSpPr>
          <p:cNvPr id="4" name="Shape 2"/>
          <p:cNvSpPr/>
          <p:nvPr/>
        </p:nvSpPr>
        <p:spPr>
          <a:xfrm>
            <a:off x="763310" y="3467695"/>
            <a:ext cx="121920" cy="2456617"/>
          </a:xfrm>
          <a:prstGeom prst="roundRect">
            <a:avLst>
              <a:gd name="adj" fmla="val 78139"/>
            </a:avLst>
          </a:prstGeom>
          <a:solidFill>
            <a:srgbClr val="4950BC"/>
          </a:solidFill>
          <a:ln/>
        </p:spPr>
      </p:sp>
      <p:sp>
        <p:nvSpPr>
          <p:cNvPr id="5" name="Text 3"/>
          <p:cNvSpPr/>
          <p:nvPr/>
        </p:nvSpPr>
        <p:spPr>
          <a:xfrm>
            <a:off x="1142524" y="3724989"/>
            <a:ext cx="3243024"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Privacy &amp; Data Security</a:t>
            </a:r>
            <a:endParaRPr lang="en-US" sz="2200" dirty="0"/>
          </a:p>
        </p:txBody>
      </p:sp>
      <p:sp>
        <p:nvSpPr>
          <p:cNvPr id="6" name="Text 4"/>
          <p:cNvSpPr/>
          <p:nvPr/>
        </p:nvSpPr>
        <p:spPr>
          <a:xfrm>
            <a:off x="1142524"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Offline-first processing for voice and video data ensures local control and minimizes cloud transmission risks.</a:t>
            </a:r>
            <a:endParaRPr lang="en-US" sz="1750" dirty="0"/>
          </a:p>
        </p:txBody>
      </p:sp>
      <p:sp>
        <p:nvSpPr>
          <p:cNvPr id="7" name="Shape 5"/>
          <p:cNvSpPr/>
          <p:nvPr/>
        </p:nvSpPr>
        <p:spPr>
          <a:xfrm>
            <a:off x="5216962" y="3467695"/>
            <a:ext cx="4196358" cy="2456617"/>
          </a:xfrm>
          <a:prstGeom prst="roundRect">
            <a:avLst>
              <a:gd name="adj" fmla="val 5956"/>
            </a:avLst>
          </a:prstGeom>
          <a:solidFill>
            <a:srgbClr val="FFFFFF"/>
          </a:solidFill>
          <a:ln w="30480">
            <a:solidFill>
              <a:srgbClr val="C0C1D7"/>
            </a:solidFill>
            <a:prstDash val="solid"/>
          </a:ln>
        </p:spPr>
      </p:sp>
      <p:sp>
        <p:nvSpPr>
          <p:cNvPr id="8" name="Shape 6"/>
          <p:cNvSpPr/>
          <p:nvPr/>
        </p:nvSpPr>
        <p:spPr>
          <a:xfrm>
            <a:off x="5186482" y="3467695"/>
            <a:ext cx="121920" cy="2456617"/>
          </a:xfrm>
          <a:prstGeom prst="roundRect">
            <a:avLst>
              <a:gd name="adj" fmla="val 78139"/>
            </a:avLst>
          </a:prstGeom>
          <a:solidFill>
            <a:srgbClr val="4950BC"/>
          </a:solidFill>
          <a:ln/>
        </p:spPr>
      </p:sp>
      <p:sp>
        <p:nvSpPr>
          <p:cNvPr id="9" name="Text 7"/>
          <p:cNvSpPr/>
          <p:nvPr/>
        </p:nvSpPr>
        <p:spPr>
          <a:xfrm>
            <a:off x="5565696"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Safety &amp; Reliability</a:t>
            </a:r>
            <a:endParaRPr lang="en-US" sz="2200" dirty="0"/>
          </a:p>
        </p:txBody>
      </p:sp>
      <p:sp>
        <p:nvSpPr>
          <p:cNvPr id="10" name="Text 8"/>
          <p:cNvSpPr/>
          <p:nvPr/>
        </p:nvSpPr>
        <p:spPr>
          <a:xfrm>
            <a:off x="5565696"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Obstacle avoidance sensors, robust error handling, and an immediate "stop" command ensure safe operation.</a:t>
            </a:r>
            <a:endParaRPr lang="en-US" sz="1750" dirty="0"/>
          </a:p>
        </p:txBody>
      </p:sp>
      <p:sp>
        <p:nvSpPr>
          <p:cNvPr id="11" name="Shape 9"/>
          <p:cNvSpPr/>
          <p:nvPr/>
        </p:nvSpPr>
        <p:spPr>
          <a:xfrm>
            <a:off x="9640133" y="3467695"/>
            <a:ext cx="4196358" cy="2456617"/>
          </a:xfrm>
          <a:prstGeom prst="roundRect">
            <a:avLst>
              <a:gd name="adj" fmla="val 5956"/>
            </a:avLst>
          </a:prstGeom>
          <a:solidFill>
            <a:srgbClr val="FFFFFF"/>
          </a:solidFill>
          <a:ln w="30480">
            <a:solidFill>
              <a:srgbClr val="C0C1D7"/>
            </a:solidFill>
            <a:prstDash val="solid"/>
          </a:ln>
        </p:spPr>
      </p:sp>
      <p:sp>
        <p:nvSpPr>
          <p:cNvPr id="12" name="Shape 10"/>
          <p:cNvSpPr/>
          <p:nvPr/>
        </p:nvSpPr>
        <p:spPr>
          <a:xfrm>
            <a:off x="9609653" y="3467695"/>
            <a:ext cx="121920" cy="2456617"/>
          </a:xfrm>
          <a:prstGeom prst="roundRect">
            <a:avLst>
              <a:gd name="adj" fmla="val 78139"/>
            </a:avLst>
          </a:prstGeom>
          <a:solidFill>
            <a:srgbClr val="4950BC"/>
          </a:solidFill>
          <a:ln/>
        </p:spPr>
      </p:sp>
      <p:sp>
        <p:nvSpPr>
          <p:cNvPr id="13" name="Text 11"/>
          <p:cNvSpPr/>
          <p:nvPr/>
        </p:nvSpPr>
        <p:spPr>
          <a:xfrm>
            <a:off x="9988868"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Bias &amp; Fairness</a:t>
            </a:r>
            <a:endParaRPr lang="en-US" sz="2200" dirty="0"/>
          </a:p>
        </p:txBody>
      </p:sp>
      <p:sp>
        <p:nvSpPr>
          <p:cNvPr id="14" name="Text 12"/>
          <p:cNvSpPr/>
          <p:nvPr/>
        </p:nvSpPr>
        <p:spPr>
          <a:xfrm>
            <a:off x="9988868"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trained on diverse datasets to mitigate bias in speech recognition and computer vision.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680</Words>
  <Application>Microsoft Office PowerPoint</Application>
  <PresentationFormat>Custom</PresentationFormat>
  <Paragraphs>75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dc:creator>
  <cp:lastModifiedBy>HAPPY</cp:lastModifiedBy>
  <cp:revision>3</cp:revision>
  <dcterms:created xsi:type="dcterms:W3CDTF">2025-09-17T10:48:18Z</dcterms:created>
  <dcterms:modified xsi:type="dcterms:W3CDTF">2025-09-26T06:33:11Z</dcterms:modified>
</cp:coreProperties>
</file>